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92911"/>
            <a:ext cx="5970905" cy="903033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ctr" marL="93345" marR="89535" indent="-635">
              <a:lnSpc>
                <a:spcPct val="96100"/>
              </a:lnSpc>
              <a:spcBef>
                <a:spcPts val="170"/>
              </a:spcBef>
            </a:pPr>
            <a:r>
              <a:rPr dirty="0" sz="1400" spc="-5" b="1">
                <a:solidFill>
                  <a:srgbClr val="666666"/>
                </a:solidFill>
                <a:latin typeface="Times New Roman"/>
                <a:cs typeface="Times New Roman"/>
              </a:rPr>
              <a:t>ПОРЯДОК РЕАГУВАННЯ </a:t>
            </a:r>
            <a:r>
              <a:rPr dirty="0" sz="1400" b="1">
                <a:solidFill>
                  <a:srgbClr val="666666"/>
                </a:solidFill>
                <a:latin typeface="Times New Roman"/>
                <a:cs typeface="Times New Roman"/>
              </a:rPr>
              <a:t>НА ДОВЕДЕНІ </a:t>
            </a:r>
            <a:r>
              <a:rPr dirty="0" sz="1400" spc="-5" b="1">
                <a:solidFill>
                  <a:srgbClr val="666666"/>
                </a:solidFill>
                <a:latin typeface="Times New Roman"/>
                <a:cs typeface="Times New Roman"/>
              </a:rPr>
              <a:t>ВИПАДКИ БУЛІНГУ  </a:t>
            </a:r>
            <a:r>
              <a:rPr dirty="0" sz="1400" b="1">
                <a:solidFill>
                  <a:srgbClr val="666666"/>
                </a:solidFill>
                <a:latin typeface="Times New Roman"/>
                <a:cs typeface="Times New Roman"/>
              </a:rPr>
              <a:t>(ЦЬКУВАННЯ) В </a:t>
            </a:r>
            <a:r>
              <a:rPr dirty="0" sz="1400" spc="-5" b="1">
                <a:solidFill>
                  <a:srgbClr val="666666"/>
                </a:solidFill>
                <a:latin typeface="Times New Roman"/>
                <a:cs typeface="Times New Roman"/>
              </a:rPr>
              <a:t>ЗАКЛАДІ ОСВІТИ </a:t>
            </a:r>
            <a:r>
              <a:rPr dirty="0" sz="1400" b="1">
                <a:solidFill>
                  <a:srgbClr val="666666"/>
                </a:solidFill>
                <a:latin typeface="Times New Roman"/>
                <a:cs typeface="Times New Roman"/>
              </a:rPr>
              <a:t>ТА </a:t>
            </a:r>
            <a:r>
              <a:rPr dirty="0" sz="1400" spc="-5" b="1">
                <a:solidFill>
                  <a:srgbClr val="666666"/>
                </a:solidFill>
                <a:latin typeface="Times New Roman"/>
                <a:cs typeface="Times New Roman"/>
              </a:rPr>
              <a:t>ВІДПОВІДАЛЬНІСТЬ ОСІБ,  </a:t>
            </a:r>
            <a:r>
              <a:rPr dirty="0" sz="1400" b="1">
                <a:solidFill>
                  <a:srgbClr val="666666"/>
                </a:solidFill>
                <a:latin typeface="Times New Roman"/>
                <a:cs typeface="Times New Roman"/>
              </a:rPr>
              <a:t>ПРИЧЕТНИХ </a:t>
            </a:r>
            <a:r>
              <a:rPr dirty="0" sz="1400" spc="-5" b="1">
                <a:solidFill>
                  <a:srgbClr val="666666"/>
                </a:solidFill>
                <a:latin typeface="Times New Roman"/>
                <a:cs typeface="Times New Roman"/>
              </a:rPr>
              <a:t>ДО БУЛІНГУ</a:t>
            </a:r>
            <a:r>
              <a:rPr dirty="0" sz="1400" spc="-20" b="1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666666"/>
                </a:solidFill>
                <a:latin typeface="Times New Roman"/>
                <a:cs typeface="Times New Roman"/>
              </a:rPr>
              <a:t>(ЦЬКУВАННЯ)</a:t>
            </a:r>
            <a:endParaRPr sz="1400">
              <a:latin typeface="Times New Roman"/>
              <a:cs typeface="Times New Roman"/>
            </a:endParaRPr>
          </a:p>
          <a:p>
            <a:pPr algn="just" marL="12700" marR="9525">
              <a:lnSpc>
                <a:spcPts val="1610"/>
              </a:lnSpc>
              <a:spcBef>
                <a:spcPts val="15"/>
              </a:spcBef>
              <a:buSzPct val="92857"/>
              <a:buAutoNum type="arabicPeriod"/>
              <a:tabLst>
                <a:tab pos="147955" algn="l"/>
              </a:tabLst>
            </a:pPr>
            <a:r>
              <a:rPr dirty="0" sz="1400">
                <a:latin typeface="Times New Roman"/>
                <a:cs typeface="Times New Roman"/>
              </a:rPr>
              <a:t>У </a:t>
            </a:r>
            <a:r>
              <a:rPr dirty="0" sz="1400" spc="-5">
                <a:latin typeface="Times New Roman"/>
                <a:cs typeface="Times New Roman"/>
              </a:rPr>
              <a:t>день подання заяви видається наказ по закладу освіти про проведення  розслідування </a:t>
            </a:r>
            <a:r>
              <a:rPr dirty="0" sz="1400">
                <a:latin typeface="Times New Roman"/>
                <a:cs typeface="Times New Roman"/>
              </a:rPr>
              <a:t>із </a:t>
            </a:r>
            <a:r>
              <a:rPr dirty="0" sz="1400" spc="-5">
                <a:latin typeface="Times New Roman"/>
                <a:cs typeface="Times New Roman"/>
              </a:rPr>
              <a:t>визначенням уповноважених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осіб.</a:t>
            </a:r>
            <a:endParaRPr sz="1400">
              <a:latin typeface="Times New Roman"/>
              <a:cs typeface="Times New Roman"/>
            </a:endParaRPr>
          </a:p>
          <a:p>
            <a:pPr algn="just" marL="255904" indent="-243840">
              <a:lnSpc>
                <a:spcPts val="1530"/>
              </a:lnSpc>
              <a:buSzPct val="92857"/>
              <a:buAutoNum type="arabicPeriod"/>
              <a:tabLst>
                <a:tab pos="256540" algn="l"/>
              </a:tabLst>
            </a:pPr>
            <a:r>
              <a:rPr dirty="0" sz="1400">
                <a:latin typeface="Times New Roman"/>
                <a:cs typeface="Times New Roman"/>
              </a:rPr>
              <a:t>Наказом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по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закладу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освіти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створюється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Комісія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розгляду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випадків</a:t>
            </a:r>
            <a:endParaRPr sz="1400">
              <a:latin typeface="Times New Roman"/>
              <a:cs typeface="Times New Roman"/>
            </a:endParaRPr>
          </a:p>
          <a:p>
            <a:pPr algn="just" marL="12700" marR="8255">
              <a:lnSpc>
                <a:spcPct val="9610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булінгу (цькування) за участі педагогічних працівників, практичного  психолога школи, батьків потерпілого та </a:t>
            </a:r>
            <a:r>
              <a:rPr dirty="0" sz="1400">
                <a:latin typeface="Times New Roman"/>
                <a:cs typeface="Times New Roman"/>
              </a:rPr>
              <a:t>булера, </a:t>
            </a:r>
            <a:r>
              <a:rPr dirty="0" sz="1400" spc="-5">
                <a:latin typeface="Times New Roman"/>
                <a:cs typeface="Times New Roman"/>
              </a:rPr>
              <a:t>керівника закладу, </a:t>
            </a:r>
            <a:r>
              <a:rPr dirty="0" sz="1400">
                <a:latin typeface="Times New Roman"/>
                <a:cs typeface="Times New Roman"/>
              </a:rPr>
              <a:t>інших  зацікавлених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осіб.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610"/>
              </a:lnSpc>
              <a:spcBef>
                <a:spcPts val="40"/>
              </a:spcBef>
              <a:buSzPct val="92857"/>
              <a:buAutoNum type="arabicPeriod" startAt="3"/>
              <a:tabLst>
                <a:tab pos="281305" algn="l"/>
              </a:tabLst>
            </a:pPr>
            <a:r>
              <a:rPr dirty="0" sz="1400" spc="-5">
                <a:latin typeface="Times New Roman"/>
                <a:cs typeface="Times New Roman"/>
              </a:rPr>
              <a:t>Уповноважена особа закладу </a:t>
            </a:r>
            <a:r>
              <a:rPr dirty="0" sz="1400">
                <a:latin typeface="Times New Roman"/>
                <a:cs typeface="Times New Roman"/>
              </a:rPr>
              <a:t>освіти у </a:t>
            </a:r>
            <a:r>
              <a:rPr dirty="0" sz="1400" spc="-5">
                <a:latin typeface="Times New Roman"/>
                <a:cs typeface="Times New Roman"/>
              </a:rPr>
              <a:t>3-денний період </a:t>
            </a:r>
            <a:r>
              <a:rPr dirty="0" sz="1400">
                <a:latin typeface="Times New Roman"/>
                <a:cs typeface="Times New Roman"/>
              </a:rPr>
              <a:t>з </a:t>
            </a:r>
            <a:r>
              <a:rPr dirty="0" sz="1400" spc="-5">
                <a:latin typeface="Times New Roman"/>
                <a:cs typeface="Times New Roman"/>
              </a:rPr>
              <a:t>моменту  отримання заяви скликає засідання Комісії </a:t>
            </a:r>
            <a:r>
              <a:rPr dirty="0" sz="1400">
                <a:latin typeface="Times New Roman"/>
                <a:cs typeface="Times New Roman"/>
              </a:rPr>
              <a:t>з розгляду випадків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насильства,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булінгу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(цькування).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ct val="95900"/>
              </a:lnSpc>
              <a:spcBef>
                <a:spcPts val="30"/>
              </a:spcBef>
              <a:buSzPct val="92857"/>
              <a:buAutoNum type="arabicPeriod" startAt="4"/>
              <a:tabLst>
                <a:tab pos="194310" algn="l"/>
              </a:tabLst>
            </a:pPr>
            <a:r>
              <a:rPr dirty="0" sz="1400" spc="-5">
                <a:latin typeface="Times New Roman"/>
                <a:cs typeface="Times New Roman"/>
              </a:rPr>
              <a:t>Уповноважена особа </a:t>
            </a:r>
            <a:r>
              <a:rPr dirty="0" sz="1400">
                <a:latin typeface="Times New Roman"/>
                <a:cs typeface="Times New Roman"/>
              </a:rPr>
              <a:t>у разі </a:t>
            </a:r>
            <a:r>
              <a:rPr dirty="0" sz="1400" spc="-5">
                <a:latin typeface="Times New Roman"/>
                <a:cs typeface="Times New Roman"/>
              </a:rPr>
              <a:t>виникнення підозри, або отримання заяви щодо  насильства, булінгу, жорстокого поводження </a:t>
            </a:r>
            <a:r>
              <a:rPr dirty="0" sz="1400">
                <a:latin typeface="Times New Roman"/>
                <a:cs typeface="Times New Roman"/>
              </a:rPr>
              <a:t>з </a:t>
            </a:r>
            <a:r>
              <a:rPr dirty="0" sz="1400" spc="-5">
                <a:latin typeface="Times New Roman"/>
                <a:cs typeface="Times New Roman"/>
              </a:rPr>
              <a:t>дитиною/працівником закладу  </a:t>
            </a:r>
            <a:r>
              <a:rPr dirty="0" sz="1400">
                <a:latin typeface="Times New Roman"/>
                <a:cs typeface="Times New Roman"/>
              </a:rPr>
              <a:t>освіти </a:t>
            </a:r>
            <a:r>
              <a:rPr dirty="0" sz="1400" spc="-10">
                <a:latin typeface="Times New Roman"/>
                <a:cs typeface="Times New Roman"/>
              </a:rPr>
              <a:t>або </a:t>
            </a:r>
            <a:r>
              <a:rPr dirty="0" sz="1400" spc="-5">
                <a:latin typeface="Times New Roman"/>
                <a:cs typeface="Times New Roman"/>
              </a:rPr>
              <a:t>якщо </a:t>
            </a:r>
            <a:r>
              <a:rPr dirty="0" sz="1400">
                <a:latin typeface="Times New Roman"/>
                <a:cs typeface="Times New Roman"/>
              </a:rPr>
              <a:t>є </a:t>
            </a:r>
            <a:r>
              <a:rPr dirty="0" sz="1400" spc="-5">
                <a:latin typeface="Times New Roman"/>
                <a:cs typeface="Times New Roman"/>
              </a:rPr>
              <a:t>реальна загроза його вчинення (удома, </a:t>
            </a:r>
            <a:r>
              <a:rPr dirty="0" sz="1400">
                <a:latin typeface="Times New Roman"/>
                <a:cs typeface="Times New Roman"/>
              </a:rPr>
              <a:t>з </a:t>
            </a:r>
            <a:r>
              <a:rPr dirty="0" sz="1400" spc="-5">
                <a:latin typeface="Times New Roman"/>
                <a:cs typeface="Times New Roman"/>
              </a:rPr>
              <a:t>боку однолітків, </a:t>
            </a:r>
            <a:r>
              <a:rPr dirty="0" sz="1400">
                <a:latin typeface="Times New Roman"/>
                <a:cs typeface="Times New Roman"/>
              </a:rPr>
              <a:t>з  </a:t>
            </a:r>
            <a:r>
              <a:rPr dirty="0" sz="1400" spc="-5">
                <a:latin typeface="Times New Roman"/>
                <a:cs typeface="Times New Roman"/>
              </a:rPr>
              <a:t>боку інших) проводить зустріч </a:t>
            </a:r>
            <a:r>
              <a:rPr dirty="0" sz="1400">
                <a:latin typeface="Times New Roman"/>
                <a:cs typeface="Times New Roman"/>
              </a:rPr>
              <a:t>із </a:t>
            </a:r>
            <a:r>
              <a:rPr dirty="0" sz="1400" spc="-5">
                <a:latin typeface="Times New Roman"/>
                <a:cs typeface="Times New Roman"/>
              </a:rPr>
              <a:t>особою, стосовно якої </a:t>
            </a:r>
            <a:r>
              <a:rPr dirty="0" sz="1400">
                <a:latin typeface="Times New Roman"/>
                <a:cs typeface="Times New Roman"/>
              </a:rPr>
              <a:t>є </a:t>
            </a:r>
            <a:r>
              <a:rPr dirty="0" sz="1400" spc="-5">
                <a:latin typeface="Times New Roman"/>
                <a:cs typeface="Times New Roman"/>
              </a:rPr>
              <a:t>інформація про  </a:t>
            </a:r>
            <a:r>
              <a:rPr dirty="0" sz="1400">
                <a:latin typeface="Times New Roman"/>
                <a:cs typeface="Times New Roman"/>
              </a:rPr>
              <a:t>жорстоке </a:t>
            </a:r>
            <a:r>
              <a:rPr dirty="0" sz="1400" spc="-5">
                <a:latin typeface="Times New Roman"/>
                <a:cs typeface="Times New Roman"/>
              </a:rPr>
              <a:t>поводження, намагається розговорити, встановити контакт,  довірливі стосунки та надати емоційну підтримку; проявити інтерес,  дружелюбність, щирість, теплоту </a:t>
            </a:r>
            <a:r>
              <a:rPr dirty="0" sz="1400">
                <a:latin typeface="Times New Roman"/>
                <a:cs typeface="Times New Roman"/>
              </a:rPr>
              <a:t>і </a:t>
            </a:r>
            <a:r>
              <a:rPr dirty="0" sz="1400" spc="-5">
                <a:latin typeface="Times New Roman"/>
                <a:cs typeface="Times New Roman"/>
              </a:rPr>
              <a:t>симпатію, постраждала особа </a:t>
            </a:r>
            <a:r>
              <a:rPr dirty="0" sz="1400">
                <a:latin typeface="Times New Roman"/>
                <a:cs typeface="Times New Roman"/>
              </a:rPr>
              <a:t>має </a:t>
            </a:r>
            <a:r>
              <a:rPr dirty="0" sz="1400" spc="-5">
                <a:latin typeface="Times New Roman"/>
                <a:cs typeface="Times New Roman"/>
              </a:rPr>
              <a:t>відчути,  </a:t>
            </a:r>
            <a:r>
              <a:rPr dirty="0" sz="1400">
                <a:latin typeface="Times New Roman"/>
                <a:cs typeface="Times New Roman"/>
              </a:rPr>
              <a:t>що </a:t>
            </a:r>
            <a:r>
              <a:rPr dirty="0" sz="1400" spc="-5">
                <a:latin typeface="Times New Roman"/>
                <a:cs typeface="Times New Roman"/>
              </a:rPr>
              <a:t>її дійсно чують </a:t>
            </a:r>
            <a:r>
              <a:rPr dirty="0" sz="1400">
                <a:latin typeface="Times New Roman"/>
                <a:cs typeface="Times New Roman"/>
              </a:rPr>
              <a:t>і </a:t>
            </a:r>
            <a:r>
              <a:rPr dirty="0" sz="1400" spc="-5">
                <a:latin typeface="Times New Roman"/>
                <a:cs typeface="Times New Roman"/>
              </a:rPr>
              <a:t>розуміють. </a:t>
            </a:r>
            <a:r>
              <a:rPr dirty="0" sz="1400">
                <a:latin typeface="Times New Roman"/>
                <a:cs typeface="Times New Roman"/>
              </a:rPr>
              <a:t>У процесі </a:t>
            </a:r>
            <a:r>
              <a:rPr dirty="0" sz="1400" spc="-5">
                <a:latin typeface="Times New Roman"/>
                <a:cs typeface="Times New Roman"/>
              </a:rPr>
              <a:t>розмови, якщо особа підтверджує  </a:t>
            </a:r>
            <a:r>
              <a:rPr dirty="0" sz="1400">
                <a:latin typeface="Times New Roman"/>
                <a:cs typeface="Times New Roman"/>
              </a:rPr>
              <a:t>факт </a:t>
            </a:r>
            <a:r>
              <a:rPr dirty="0" sz="1400" spc="-5">
                <a:latin typeface="Times New Roman"/>
                <a:cs typeface="Times New Roman"/>
              </a:rPr>
              <a:t>жорстокого поводження </a:t>
            </a:r>
            <a:r>
              <a:rPr dirty="0" sz="1400">
                <a:latin typeface="Times New Roman"/>
                <a:cs typeface="Times New Roman"/>
              </a:rPr>
              <a:t>чи </a:t>
            </a:r>
            <a:r>
              <a:rPr dirty="0" sz="1400" spc="-5">
                <a:latin typeface="Times New Roman"/>
                <a:cs typeface="Times New Roman"/>
              </a:rPr>
              <a:t>насильства щодо неї, уповноваженій особі  необхідно з’ясувати терміни подій, які відбулися, та отримати їх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опис.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610"/>
              </a:lnSpc>
              <a:spcBef>
                <a:spcPts val="40"/>
              </a:spcBef>
              <a:buSzPct val="92857"/>
              <a:buAutoNum type="arabicPeriod" startAt="4"/>
              <a:tabLst>
                <a:tab pos="221615" algn="l"/>
              </a:tabLst>
            </a:pPr>
            <a:r>
              <a:rPr dirty="0" sz="1400" spc="-5">
                <a:latin typeface="Times New Roman"/>
                <a:cs typeface="Times New Roman"/>
              </a:rPr>
              <a:t>Комісія </a:t>
            </a:r>
            <a:r>
              <a:rPr dirty="0" sz="1400">
                <a:latin typeface="Times New Roman"/>
                <a:cs typeface="Times New Roman"/>
              </a:rPr>
              <a:t>з </a:t>
            </a:r>
            <a:r>
              <a:rPr dirty="0" sz="1400" spc="-5">
                <a:latin typeface="Times New Roman"/>
                <a:cs typeface="Times New Roman"/>
              </a:rPr>
              <a:t>розгляду </a:t>
            </a:r>
            <a:r>
              <a:rPr dirty="0" sz="1400">
                <a:latin typeface="Times New Roman"/>
                <a:cs typeface="Times New Roman"/>
              </a:rPr>
              <a:t>випадків </a:t>
            </a:r>
            <a:r>
              <a:rPr dirty="0" sz="1400" spc="-5">
                <a:latin typeface="Times New Roman"/>
                <a:cs typeface="Times New Roman"/>
              </a:rPr>
              <a:t>насильства, булінгу (цькування) </a:t>
            </a:r>
            <a:r>
              <a:rPr dirty="0" sz="1400">
                <a:latin typeface="Times New Roman"/>
                <a:cs typeface="Times New Roman"/>
              </a:rPr>
              <a:t>у 7-денний  </a:t>
            </a:r>
            <a:r>
              <a:rPr dirty="0" sz="1400" spc="-5">
                <a:latin typeface="Times New Roman"/>
                <a:cs typeface="Times New Roman"/>
              </a:rPr>
              <a:t>період </a:t>
            </a:r>
            <a:r>
              <a:rPr dirty="0" sz="1400">
                <a:latin typeface="Times New Roman"/>
                <a:cs typeface="Times New Roman"/>
              </a:rPr>
              <a:t>з </a:t>
            </a:r>
            <a:r>
              <a:rPr dirty="0" sz="1400" spc="-5">
                <a:latin typeface="Times New Roman"/>
                <a:cs typeface="Times New Roman"/>
              </a:rPr>
              <a:t>моменту отримання заяви проводить розслідування, з’ясовує всі  обставини </a:t>
            </a:r>
            <a:r>
              <a:rPr dirty="0" sz="1400" spc="-10">
                <a:latin typeface="Times New Roman"/>
                <a:cs typeface="Times New Roman"/>
              </a:rPr>
              <a:t>та </a:t>
            </a:r>
            <a:r>
              <a:rPr dirty="0" sz="1400" spc="-5">
                <a:latin typeface="Times New Roman"/>
                <a:cs typeface="Times New Roman"/>
              </a:rPr>
              <a:t>за результатами розслідування приймає відповідне рішення та  рекомендації. </a:t>
            </a:r>
            <a:r>
              <a:rPr dirty="0" sz="1400">
                <a:latin typeface="Times New Roman"/>
                <a:cs typeface="Times New Roman"/>
              </a:rPr>
              <a:t>За </a:t>
            </a:r>
            <a:r>
              <a:rPr dirty="0" sz="1400" spc="-5">
                <a:latin typeface="Times New Roman"/>
                <a:cs typeface="Times New Roman"/>
              </a:rPr>
              <a:t>підсумками роботи комісії складається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протокол.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>
              <a:lnSpc>
                <a:spcPts val="1610"/>
              </a:lnSpc>
              <a:spcBef>
                <a:spcPts val="5"/>
              </a:spcBef>
              <a:buSzPct val="92857"/>
              <a:buAutoNum type="arabicPeriod" startAt="4"/>
              <a:tabLst>
                <a:tab pos="284480" algn="l"/>
              </a:tabLst>
            </a:pPr>
            <a:r>
              <a:rPr dirty="0" sz="1400" spc="-5">
                <a:latin typeface="Times New Roman"/>
                <a:cs typeface="Times New Roman"/>
              </a:rPr>
              <a:t>Для прийняття рішення та вжиття відповідних заходів реагування  результати проведеного розслідування узагальнюються </a:t>
            </a:r>
            <a:r>
              <a:rPr dirty="0" sz="1400">
                <a:latin typeface="Times New Roman"/>
                <a:cs typeface="Times New Roman"/>
              </a:rPr>
              <a:t>наказом по </a:t>
            </a:r>
            <a:r>
              <a:rPr dirty="0" sz="1400" spc="-5">
                <a:latin typeface="Times New Roman"/>
                <a:cs typeface="Times New Roman"/>
              </a:rPr>
              <a:t>закладі  </a:t>
            </a:r>
            <a:r>
              <a:rPr dirty="0" sz="1400">
                <a:latin typeface="Times New Roman"/>
                <a:cs typeface="Times New Roman"/>
              </a:rPr>
              <a:t>освіти.</a:t>
            </a:r>
            <a:endParaRPr sz="1400">
              <a:latin typeface="Times New Roman"/>
              <a:cs typeface="Times New Roman"/>
            </a:endParaRPr>
          </a:p>
          <a:p>
            <a:pPr algn="just" marL="262255" indent="-250190">
              <a:lnSpc>
                <a:spcPts val="1525"/>
              </a:lnSpc>
              <a:buSzPct val="92857"/>
              <a:buAutoNum type="arabicPeriod" startAt="4"/>
              <a:tabLst>
                <a:tab pos="262890" algn="l"/>
              </a:tabLst>
            </a:pPr>
            <a:r>
              <a:rPr dirty="0" sz="1400" spc="-5">
                <a:latin typeface="Times New Roman"/>
                <a:cs typeface="Times New Roman"/>
              </a:rPr>
              <a:t>Якщо випадок цькування був одноразовим, питання </a:t>
            </a:r>
            <a:r>
              <a:rPr dirty="0" sz="1400">
                <a:latin typeface="Times New Roman"/>
                <a:cs typeface="Times New Roman"/>
              </a:rPr>
              <a:t>з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налагодження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5900"/>
              </a:lnSpc>
              <a:spcBef>
                <a:spcPts val="35"/>
              </a:spcBef>
            </a:pPr>
            <a:r>
              <a:rPr dirty="0" sz="1400">
                <a:latin typeface="Times New Roman"/>
                <a:cs typeface="Times New Roman"/>
              </a:rPr>
              <a:t>мікроклімату в дитячому </a:t>
            </a:r>
            <a:r>
              <a:rPr dirty="0" sz="1400" spc="-5">
                <a:latin typeface="Times New Roman"/>
                <a:cs typeface="Times New Roman"/>
              </a:rPr>
              <a:t>середовищі </a:t>
            </a:r>
            <a:r>
              <a:rPr dirty="0" sz="1400" spc="-10">
                <a:latin typeface="Times New Roman"/>
                <a:cs typeface="Times New Roman"/>
              </a:rPr>
              <a:t>та </a:t>
            </a:r>
            <a:r>
              <a:rPr dirty="0" sz="1400" spc="-5">
                <a:latin typeface="Times New Roman"/>
                <a:cs typeface="Times New Roman"/>
              </a:rPr>
              <a:t>розв’язання конфлікту вирішується </a:t>
            </a:r>
            <a:r>
              <a:rPr dirty="0" sz="1400">
                <a:latin typeface="Times New Roman"/>
                <a:cs typeface="Times New Roman"/>
              </a:rPr>
              <a:t>у  межах закладу освіти </a:t>
            </a:r>
            <a:r>
              <a:rPr dirty="0" sz="1400" spc="-5">
                <a:latin typeface="Times New Roman"/>
                <a:cs typeface="Times New Roman"/>
              </a:rPr>
              <a:t>учасниками освітнього процесу.  Результат розслідування та рішення комісії доводиться керівником </a:t>
            </a:r>
            <a:r>
              <a:rPr dirty="0" sz="1400">
                <a:latin typeface="Times New Roman"/>
                <a:cs typeface="Times New Roman"/>
              </a:rPr>
              <a:t>закладу  до </a:t>
            </a:r>
            <a:r>
              <a:rPr dirty="0" sz="1400" spc="-5">
                <a:latin typeface="Times New Roman"/>
                <a:cs typeface="Times New Roman"/>
              </a:rPr>
              <a:t>відома постраждалого. </a:t>
            </a:r>
            <a:r>
              <a:rPr dirty="0" sz="1400">
                <a:latin typeface="Times New Roman"/>
                <a:cs typeface="Times New Roman"/>
              </a:rPr>
              <a:t>У </a:t>
            </a:r>
            <a:r>
              <a:rPr dirty="0" sz="1400" spc="-5">
                <a:latin typeface="Times New Roman"/>
                <a:cs typeface="Times New Roman"/>
              </a:rPr>
              <a:t>випадку, якщо постраждалий </a:t>
            </a:r>
            <a:r>
              <a:rPr dirty="0" sz="1400">
                <a:latin typeface="Times New Roman"/>
                <a:cs typeface="Times New Roman"/>
              </a:rPr>
              <a:t>не </a:t>
            </a:r>
            <a:r>
              <a:rPr dirty="0" sz="1400" spc="-5">
                <a:latin typeface="Times New Roman"/>
                <a:cs typeface="Times New Roman"/>
              </a:rPr>
              <a:t>згодний </a:t>
            </a:r>
            <a:r>
              <a:rPr dirty="0" sz="1400">
                <a:latin typeface="Times New Roman"/>
                <a:cs typeface="Times New Roman"/>
              </a:rPr>
              <a:t>з  </a:t>
            </a:r>
            <a:r>
              <a:rPr dirty="0" sz="1400" spc="-5">
                <a:latin typeface="Times New Roman"/>
                <a:cs typeface="Times New Roman"/>
              </a:rPr>
              <a:t>рішенням комісії, </a:t>
            </a:r>
            <a:r>
              <a:rPr dirty="0" sz="1400">
                <a:latin typeface="Times New Roman"/>
                <a:cs typeface="Times New Roman"/>
              </a:rPr>
              <a:t>керівник </a:t>
            </a:r>
            <a:r>
              <a:rPr dirty="0" sz="1400" spc="-5">
                <a:latin typeface="Times New Roman"/>
                <a:cs typeface="Times New Roman"/>
              </a:rPr>
              <a:t>закладу повідомляє про </a:t>
            </a:r>
            <a:r>
              <a:rPr dirty="0" sz="1400">
                <a:latin typeface="Times New Roman"/>
                <a:cs typeface="Times New Roman"/>
              </a:rPr>
              <a:t>право </a:t>
            </a:r>
            <a:r>
              <a:rPr dirty="0" sz="1400" spc="-5">
                <a:latin typeface="Times New Roman"/>
                <a:cs typeface="Times New Roman"/>
              </a:rPr>
              <a:t>звернутися </a:t>
            </a:r>
            <a:r>
              <a:rPr dirty="0" sz="1400" spc="5">
                <a:latin typeface="Times New Roman"/>
                <a:cs typeface="Times New Roman"/>
              </a:rPr>
              <a:t>із  </a:t>
            </a:r>
            <a:r>
              <a:rPr dirty="0" sz="1400">
                <a:latin typeface="Times New Roman"/>
                <a:cs typeface="Times New Roman"/>
              </a:rPr>
              <a:t>заявою </a:t>
            </a:r>
            <a:r>
              <a:rPr dirty="0" sz="1400" spc="-5">
                <a:latin typeface="Times New Roman"/>
                <a:cs typeface="Times New Roman"/>
              </a:rPr>
              <a:t>до органів Національної поліції</a:t>
            </a:r>
            <a:r>
              <a:rPr dirty="0" sz="1400">
                <a:latin typeface="Times New Roman"/>
                <a:cs typeface="Times New Roman"/>
              </a:rPr>
              <a:t> України.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610"/>
              </a:lnSpc>
              <a:spcBef>
                <a:spcPts val="40"/>
              </a:spcBef>
              <a:buSzPct val="92857"/>
              <a:buAutoNum type="arabicPeriod" startAt="8"/>
              <a:tabLst>
                <a:tab pos="220345" algn="l"/>
              </a:tabLst>
            </a:pPr>
            <a:r>
              <a:rPr dirty="0" sz="1400">
                <a:latin typeface="Times New Roman"/>
                <a:cs typeface="Times New Roman"/>
              </a:rPr>
              <a:t>Якщо </a:t>
            </a:r>
            <a:r>
              <a:rPr dirty="0" sz="1400" spc="-5">
                <a:latin typeface="Times New Roman"/>
                <a:cs typeface="Times New Roman"/>
              </a:rPr>
              <a:t>комісія визнала, </a:t>
            </a:r>
            <a:r>
              <a:rPr dirty="0" sz="1400">
                <a:latin typeface="Times New Roman"/>
                <a:cs typeface="Times New Roman"/>
              </a:rPr>
              <a:t>що це </a:t>
            </a:r>
            <a:r>
              <a:rPr dirty="0" sz="1400" spc="-5">
                <a:latin typeface="Times New Roman"/>
                <a:cs typeface="Times New Roman"/>
              </a:rPr>
              <a:t>був булінг, </a:t>
            </a:r>
            <a:r>
              <a:rPr dirty="0" sz="1400">
                <a:latin typeface="Times New Roman"/>
                <a:cs typeface="Times New Roman"/>
              </a:rPr>
              <a:t>а не </a:t>
            </a:r>
            <a:r>
              <a:rPr dirty="0" sz="1400" spc="-5">
                <a:latin typeface="Times New Roman"/>
                <a:cs typeface="Times New Roman"/>
              </a:rPr>
              <a:t>одноразовий конфлікт, то  </a:t>
            </a:r>
            <a:r>
              <a:rPr dirty="0" sz="1400">
                <a:latin typeface="Times New Roman"/>
                <a:cs typeface="Times New Roman"/>
              </a:rPr>
              <a:t>керівник </a:t>
            </a:r>
            <a:r>
              <a:rPr dirty="0" sz="1400" spc="-5">
                <a:latin typeface="Times New Roman"/>
                <a:cs typeface="Times New Roman"/>
              </a:rPr>
              <a:t>закладу освіти повідомляє уповноважені підрозділи органів  Національної поліції України та Службу </a:t>
            </a:r>
            <a:r>
              <a:rPr dirty="0" sz="1400">
                <a:latin typeface="Times New Roman"/>
                <a:cs typeface="Times New Roman"/>
              </a:rPr>
              <a:t>у </a:t>
            </a:r>
            <a:r>
              <a:rPr dirty="0" sz="1400" spc="-5">
                <a:latin typeface="Times New Roman"/>
                <a:cs typeface="Times New Roman"/>
              </a:rPr>
              <a:t>справах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дітей.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610"/>
              </a:lnSpc>
              <a:spcBef>
                <a:spcPts val="5"/>
              </a:spcBef>
              <a:buSzPct val="92857"/>
              <a:buAutoNum type="arabicPeriod" startAt="8"/>
              <a:tabLst>
                <a:tab pos="194310" algn="l"/>
              </a:tabLst>
            </a:pPr>
            <a:r>
              <a:rPr dirty="0" sz="1400" spc="-5">
                <a:latin typeface="Times New Roman"/>
                <a:cs typeface="Times New Roman"/>
              </a:rPr>
              <a:t>Уповноважена особа або особа, яка її </a:t>
            </a:r>
            <a:r>
              <a:rPr dirty="0" sz="1400">
                <a:latin typeface="Times New Roman"/>
                <a:cs typeface="Times New Roman"/>
              </a:rPr>
              <a:t>замінює у разі </a:t>
            </a:r>
            <a:r>
              <a:rPr dirty="0" sz="1400" spc="-5">
                <a:latin typeface="Times New Roman"/>
                <a:cs typeface="Times New Roman"/>
              </a:rPr>
              <a:t>відсутності відповідно  </a:t>
            </a:r>
            <a:r>
              <a:rPr dirty="0" sz="1400">
                <a:latin typeface="Times New Roman"/>
                <a:cs typeface="Times New Roman"/>
              </a:rPr>
              <a:t>до </a:t>
            </a:r>
            <a:r>
              <a:rPr dirty="0" sz="1400" spc="-5">
                <a:latin typeface="Times New Roman"/>
                <a:cs typeface="Times New Roman"/>
              </a:rPr>
              <a:t>наказу про склад комісії, згідно </a:t>
            </a:r>
            <a:r>
              <a:rPr dirty="0" sz="1400">
                <a:latin typeface="Times New Roman"/>
                <a:cs typeface="Times New Roman"/>
              </a:rPr>
              <a:t>з </a:t>
            </a:r>
            <a:r>
              <a:rPr dirty="0" sz="1400" spc="-5">
                <a:latin typeface="Times New Roman"/>
                <a:cs typeface="Times New Roman"/>
              </a:rPr>
              <a:t>протоколом засідання комісії відповідає  за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виконання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та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моніторинг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запланованих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заходів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відновлення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та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30"/>
              </a:lnSpc>
            </a:pPr>
            <a:r>
              <a:rPr dirty="0" sz="1400" spc="-5">
                <a:latin typeface="Times New Roman"/>
                <a:cs typeface="Times New Roman"/>
              </a:rPr>
              <a:t>нормалізації психологічного </a:t>
            </a:r>
            <a:r>
              <a:rPr dirty="0" sz="1400">
                <a:latin typeface="Times New Roman"/>
                <a:cs typeface="Times New Roman"/>
              </a:rPr>
              <a:t>клімату в закладі </a:t>
            </a:r>
            <a:r>
              <a:rPr dirty="0" sz="1400" spc="-5">
                <a:latin typeface="Times New Roman"/>
                <a:cs typeface="Times New Roman"/>
              </a:rPr>
              <a:t>освіти та</a:t>
            </a:r>
            <a:r>
              <a:rPr dirty="0" sz="1400" spc="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визначених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645"/>
              </a:lnSpc>
            </a:pPr>
            <a:r>
              <a:rPr dirty="0" sz="1400" spc="-5">
                <a:latin typeface="Times New Roman"/>
                <a:cs typeface="Times New Roman"/>
              </a:rPr>
              <a:t>рекомендацій </a:t>
            </a:r>
            <a:r>
              <a:rPr dirty="0" sz="1400">
                <a:latin typeface="Times New Roman"/>
                <a:cs typeface="Times New Roman"/>
              </a:rPr>
              <a:t>для </a:t>
            </a:r>
            <a:r>
              <a:rPr dirty="0" sz="1400" spc="-5">
                <a:latin typeface="Times New Roman"/>
                <a:cs typeface="Times New Roman"/>
              </a:rPr>
              <a:t>учасників булінгу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(цькування).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689863"/>
            <a:ext cx="5969635" cy="126238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algn="just" marL="12700" marR="5080">
              <a:lnSpc>
                <a:spcPts val="1620"/>
              </a:lnSpc>
              <a:spcBef>
                <a:spcPts val="204"/>
              </a:spcBef>
              <a:buAutoNum type="arabicPeriod" startAt="10"/>
              <a:tabLst>
                <a:tab pos="320675" algn="l"/>
              </a:tabLst>
            </a:pPr>
            <a:r>
              <a:rPr dirty="0" sz="1400" spc="-5">
                <a:latin typeface="Times New Roman"/>
                <a:cs typeface="Times New Roman"/>
              </a:rPr>
              <a:t>Рішення Комісії </a:t>
            </a:r>
            <a:r>
              <a:rPr dirty="0" sz="1400">
                <a:latin typeface="Times New Roman"/>
                <a:cs typeface="Times New Roman"/>
              </a:rPr>
              <a:t>з </a:t>
            </a:r>
            <a:r>
              <a:rPr dirty="0" sz="1400" spc="-5">
                <a:latin typeface="Times New Roman"/>
                <a:cs typeface="Times New Roman"/>
              </a:rPr>
              <a:t>розгляду випадків булінгу реєструється </a:t>
            </a:r>
            <a:r>
              <a:rPr dirty="0" sz="1400">
                <a:latin typeface="Times New Roman"/>
                <a:cs typeface="Times New Roman"/>
              </a:rPr>
              <a:t>в </a:t>
            </a:r>
            <a:r>
              <a:rPr dirty="0" sz="1400" spc="-5">
                <a:latin typeface="Times New Roman"/>
                <a:cs typeface="Times New Roman"/>
              </a:rPr>
              <a:t>окремому  журналі (паперовий вигляд) </a:t>
            </a:r>
            <a:r>
              <a:rPr dirty="0" sz="1400">
                <a:latin typeface="Times New Roman"/>
                <a:cs typeface="Times New Roman"/>
              </a:rPr>
              <a:t>з </a:t>
            </a:r>
            <a:r>
              <a:rPr dirty="0" sz="1400" spc="-5">
                <a:latin typeface="Times New Roman"/>
                <a:cs typeface="Times New Roman"/>
              </a:rPr>
              <a:t>оригіналами підписів усіх </a:t>
            </a:r>
            <a:r>
              <a:rPr dirty="0" sz="1400">
                <a:latin typeface="Times New Roman"/>
                <a:cs typeface="Times New Roman"/>
              </a:rPr>
              <a:t>її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членів.</a:t>
            </a:r>
            <a:endParaRPr sz="1400">
              <a:latin typeface="Times New Roman"/>
              <a:cs typeface="Times New Roman"/>
            </a:endParaRPr>
          </a:p>
          <a:p>
            <a:pPr algn="just" marL="304800" indent="-292735">
              <a:lnSpc>
                <a:spcPts val="1530"/>
              </a:lnSpc>
              <a:buAutoNum type="arabicPeriod" startAt="10"/>
              <a:tabLst>
                <a:tab pos="305435" algn="l"/>
              </a:tabLst>
            </a:pPr>
            <a:r>
              <a:rPr dirty="0" sz="1400" spc="-5">
                <a:latin typeface="Times New Roman"/>
                <a:cs typeface="Times New Roman"/>
              </a:rPr>
              <a:t>Не залежно від рішення комісії, керівник закладу забезпечує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виконання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ts val="1610"/>
              </a:lnSpc>
              <a:spcBef>
                <a:spcPts val="80"/>
              </a:spcBef>
            </a:pPr>
            <a:r>
              <a:rPr dirty="0" sz="1400">
                <a:latin typeface="Times New Roman"/>
                <a:cs typeface="Times New Roman"/>
              </a:rPr>
              <a:t>заходів для </a:t>
            </a:r>
            <a:r>
              <a:rPr dirty="0" sz="1400" spc="-5">
                <a:latin typeface="Times New Roman"/>
                <a:cs typeface="Times New Roman"/>
              </a:rPr>
              <a:t>надання соціальних та психолого-педагогічних послуг  здобувачам </a:t>
            </a:r>
            <a:r>
              <a:rPr dirty="0" sz="1400">
                <a:latin typeface="Times New Roman"/>
                <a:cs typeface="Times New Roman"/>
              </a:rPr>
              <a:t>освіти, які </a:t>
            </a:r>
            <a:r>
              <a:rPr dirty="0" sz="1400" spc="-5">
                <a:latin typeface="Times New Roman"/>
                <a:cs typeface="Times New Roman"/>
              </a:rPr>
              <a:t>вчинили булінг (цькування), </a:t>
            </a:r>
            <a:r>
              <a:rPr dirty="0" sz="1400">
                <a:latin typeface="Times New Roman"/>
                <a:cs typeface="Times New Roman"/>
              </a:rPr>
              <a:t>стали </a:t>
            </a:r>
            <a:r>
              <a:rPr dirty="0" sz="1400" spc="-5">
                <a:latin typeface="Times New Roman"/>
                <a:cs typeface="Times New Roman"/>
              </a:rPr>
              <a:t>його свідками </a:t>
            </a:r>
            <a:r>
              <a:rPr dirty="0" sz="1400" spc="-10">
                <a:latin typeface="Times New Roman"/>
                <a:cs typeface="Times New Roman"/>
              </a:rPr>
              <a:t>або  </a:t>
            </a:r>
            <a:r>
              <a:rPr dirty="0" sz="1400" spc="-5">
                <a:latin typeface="Times New Roman"/>
                <a:cs typeface="Times New Roman"/>
              </a:rPr>
              <a:t>постраждали від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нього.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created xsi:type="dcterms:W3CDTF">2021-11-19T13:16:10Z</dcterms:created>
  <dcterms:modified xsi:type="dcterms:W3CDTF">2021-11-19T13:16:10Z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2020-02-04T00:00:00Z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2021-11-19T00:00:00Z</vt:filetime>
  </property>
</Properties>
</file>